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1" r:id="rId5"/>
    <p:sldId id="270" r:id="rId6"/>
    <p:sldId id="294" r:id="rId7"/>
    <p:sldId id="295" r:id="rId8"/>
    <p:sldId id="296" r:id="rId9"/>
    <p:sldId id="283" r:id="rId10"/>
    <p:sldId id="286" r:id="rId11"/>
    <p:sldId id="284" r:id="rId12"/>
    <p:sldId id="28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64" r:id="rId21"/>
    <p:sldId id="282" r:id="rId22"/>
    <p:sldId id="265" r:id="rId23"/>
    <p:sldId id="266" r:id="rId24"/>
    <p:sldId id="279" r:id="rId25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9798" autoAdjust="0"/>
  </p:normalViewPr>
  <p:slideViewPr>
    <p:cSldViewPr snapToGrid="0">
      <p:cViewPr>
        <p:scale>
          <a:sx n="75" d="100"/>
          <a:sy n="75" d="100"/>
        </p:scale>
        <p:origin x="-1950" y="-45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AB97D-F870-418C-8FFE-2252F78038F2}" type="datetimeFigureOut">
              <a:rPr lang="en-US" smtClean="0"/>
              <a:pPr/>
              <a:t>12/20/2018</a:t>
            </a:fld>
            <a:endParaRPr lang="en-US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3D3C-6801-4A6E-A64C-D3BA56F95B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0648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Pozdrav tudi v mojem imenu. Danes vam bom predstavil VPLIV STATIČNE IN DINAMIČNE EKSCENTRIČNOSTI MAGNETNEGA SENZORJA RM44 NA NAPAKO V SIGNALU KOTA.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baseline="0" dirty="0" smtClean="0"/>
              <a:t>Signala </a:t>
            </a:r>
            <a:r>
              <a:rPr lang="sl-SI" baseline="0" dirty="0" smtClean="0"/>
              <a:t>zajeta s </a:t>
            </a:r>
            <a:r>
              <a:rPr lang="sl-SI" baseline="0" dirty="0" smtClean="0"/>
              <a:t>hallovimi </a:t>
            </a:r>
            <a:r>
              <a:rPr lang="sl-SI" baseline="0" dirty="0" smtClean="0"/>
              <a:t>sondami ob polju aprokismiranem z ravnino sta imela enaki amplitudi</a:t>
            </a:r>
            <a:r>
              <a:rPr lang="sl-SI" baseline="0" dirty="0" smtClean="0"/>
              <a:t>, </a:t>
            </a:r>
            <a:r>
              <a:rPr lang="sl-SI" baseline="0" dirty="0" smtClean="0"/>
              <a:t>brez offsetov in zamaknjena za 90 stopinj.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Statični ekscentričnosti sta </a:t>
            </a:r>
            <a:r>
              <a:rPr lang="sl-SI" dirty="0" smtClean="0"/>
              <a:t>hallovi</a:t>
            </a:r>
            <a:r>
              <a:rPr lang="sl-SI" baseline="0" dirty="0" smtClean="0"/>
              <a:t> sondi pomerili drugačne signale. Signaloma se je spremenila amplituda, med njima se je spremenil tudi fazni zamik.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Ob dinamični ekscentričnosti se </a:t>
            </a:r>
            <a:r>
              <a:rPr lang="sl-SI" baseline="0" dirty="0" smtClean="0"/>
              <a:t>je </a:t>
            </a:r>
            <a:r>
              <a:rPr lang="sl-SI" baseline="0" dirty="0" smtClean="0"/>
              <a:t>amplituda zajetih signalov ohranila, signala pa sta pridobila enosmerne komponente.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Vpliv spreminjajočih se signalov</a:t>
            </a:r>
            <a:r>
              <a:rPr lang="sl-SI" baseline="0" dirty="0" smtClean="0"/>
              <a:t> zaradi nepravilne montaže se mi je zdel </a:t>
            </a:r>
            <a:r>
              <a:rPr lang="sl-SI" baseline="0" dirty="0" smtClean="0"/>
              <a:t>zelo interesanten</a:t>
            </a:r>
            <a:r>
              <a:rPr lang="sl-SI" baseline="0" dirty="0" smtClean="0"/>
              <a:t>, </a:t>
            </a:r>
            <a:r>
              <a:rPr lang="sl-SI" baseline="0" dirty="0" smtClean="0"/>
              <a:t>in sem </a:t>
            </a:r>
            <a:r>
              <a:rPr lang="sl-SI" baseline="0" dirty="0" smtClean="0"/>
              <a:t>pogledal </a:t>
            </a:r>
            <a:r>
              <a:rPr lang="sl-SI" baseline="0" dirty="0" smtClean="0"/>
              <a:t>kako </a:t>
            </a:r>
            <a:r>
              <a:rPr lang="sl-SI" baseline="0" dirty="0" smtClean="0"/>
              <a:t>nepravilna montaža vpliva na napako. Čisto za šalo sem izmaknil senzor v “neskončnot” in napaka se je pokazala v naslednji obliki. Opazil sem da napako lahko </a:t>
            </a:r>
            <a:r>
              <a:rPr lang="sl-SI" baseline="0" dirty="0" smtClean="0"/>
              <a:t>izrazim </a:t>
            </a:r>
            <a:r>
              <a:rPr lang="sl-SI" baseline="0" dirty="0" smtClean="0"/>
              <a:t>s Fourierovo vrsto katera vbistvu vsebuje </a:t>
            </a:r>
            <a:r>
              <a:rPr lang="sl-SI" baseline="0" dirty="0" smtClean="0"/>
              <a:t>neskončno haramonikov.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Opazil sem da se </a:t>
            </a:r>
            <a:r>
              <a:rPr lang="sl-SI" dirty="0" smtClean="0"/>
              <a:t>napaka </a:t>
            </a:r>
            <a:r>
              <a:rPr lang="sl-SI" dirty="0" smtClean="0"/>
              <a:t>zaradi spremembe</a:t>
            </a:r>
            <a:r>
              <a:rPr lang="sl-SI" baseline="0" dirty="0" smtClean="0"/>
              <a:t> faz in amplitud v signalih sin in cos izrazi v obliki enosmerne komponete in drugega harmonika. </a:t>
            </a:r>
            <a:r>
              <a:rPr lang="sl-SI" baseline="0" dirty="0" smtClean="0"/>
              <a:t>Opazoval </a:t>
            </a:r>
            <a:r>
              <a:rPr lang="sl-SI" baseline="0" dirty="0" smtClean="0"/>
              <a:t>sem spreminjanje posameznega harmonika napeke, ob spreminjanju nepravilne montaže. Z metodo najmanjših kvadratov sem določil funkcijo ki čimbolje opiše potek amplitude v odvistnosti od statične ekscentričnosti. </a:t>
            </a:r>
            <a:r>
              <a:rPr lang="sl-SI" baseline="0" dirty="0" smtClean="0"/>
              <a:t>Funkciji, </a:t>
            </a:r>
            <a:r>
              <a:rPr lang="sl-SI" baseline="0" dirty="0" smtClean="0"/>
              <a:t>ki sem ju našel za te </a:t>
            </a:r>
            <a:r>
              <a:rPr lang="sl-SI" baseline="0" dirty="0" smtClean="0"/>
              <a:t>dva poteka sta imali  </a:t>
            </a:r>
            <a:r>
              <a:rPr lang="sl-SI" baseline="0" dirty="0" smtClean="0"/>
              <a:t>SSE manjši od  10^-7. S pomočjo teh dveh funkcij sem določil tudi </a:t>
            </a:r>
            <a:r>
              <a:rPr lang="sl-SI" baseline="0" dirty="0" smtClean="0"/>
              <a:t>odvisnosti višjih </a:t>
            </a:r>
            <a:r>
              <a:rPr lang="sl-SI" baseline="0" dirty="0" smtClean="0"/>
              <a:t>harmonikov. Na koncu sem določil funkcijo zapisano </a:t>
            </a:r>
            <a:r>
              <a:rPr lang="sl-SI" baseline="0" dirty="0" smtClean="0"/>
              <a:t>v Fourierovo vrsto </a:t>
            </a:r>
            <a:r>
              <a:rPr lang="sl-SI" baseline="0" dirty="0" smtClean="0"/>
              <a:t>ki je napako zaradi ekscentričnosti zadela praktično v nulo. Ostala je le numerična napaka izračuna.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Isto stvar sem naredil tudi</a:t>
            </a:r>
            <a:r>
              <a:rPr lang="sl-SI" baseline="0" dirty="0" smtClean="0"/>
              <a:t> za dinamično ekscentričnost. Napaka se je izrazila s prvim harmonikom vendar je viden vpliv tudi višjih harrmonikov. Tudi tu sem določil enačbo ki je napako v odvistnosti od </a:t>
            </a:r>
            <a:r>
              <a:rPr lang="sl-SI" baseline="0" dirty="0" smtClean="0"/>
              <a:t>dinamične </a:t>
            </a:r>
            <a:r>
              <a:rPr lang="sl-SI" baseline="0" dirty="0" smtClean="0"/>
              <a:t>ekscentričnosti aproksimirala do tega da je otala le še numerična napaka izračuna v računalniku.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Sledile</a:t>
            </a:r>
            <a:r>
              <a:rPr lang="sl-SI" baseline="0" dirty="0" smtClean="0"/>
              <a:t> </a:t>
            </a:r>
            <a:r>
              <a:rPr lang="sl-SI" baseline="0" dirty="0" smtClean="0"/>
              <a:t>so </a:t>
            </a:r>
            <a:r>
              <a:rPr lang="sl-SI" baseline="0" dirty="0" smtClean="0"/>
              <a:t>simulacije </a:t>
            </a:r>
            <a:r>
              <a:rPr lang="sl-SI" baseline="0" dirty="0" smtClean="0"/>
              <a:t>z realnim poljem. </a:t>
            </a:r>
            <a:r>
              <a:rPr lang="sl-SI" baseline="0" dirty="0" smtClean="0"/>
              <a:t>Polje </a:t>
            </a:r>
            <a:r>
              <a:rPr lang="sl-SI" baseline="0" dirty="0" smtClean="0"/>
              <a:t>sem meril diferencilalno.  Polje ni bilo analitično aproksimirano. Dobil sem tabelo ki je vsebovala </a:t>
            </a:r>
            <a:r>
              <a:rPr lang="sl-SI" baseline="0" dirty="0" smtClean="0"/>
              <a:t>vrednost </a:t>
            </a:r>
            <a:r>
              <a:rPr lang="sl-SI" baseline="0" dirty="0" smtClean="0"/>
              <a:t>polja v določeni točki nad magnetom. </a:t>
            </a:r>
            <a:r>
              <a:rPr lang="sl-SI" baseline="0" dirty="0" smtClean="0"/>
              <a:t>Poračunal </a:t>
            </a:r>
            <a:r>
              <a:rPr lang="sl-SI" baseline="0" dirty="0" smtClean="0"/>
              <a:t>sem lokacijo sonde nad magnetom, pogledal v </a:t>
            </a:r>
            <a:r>
              <a:rPr lang="sl-SI" baseline="0" dirty="0" smtClean="0"/>
              <a:t>look-up </a:t>
            </a:r>
            <a:r>
              <a:rPr lang="sl-SI" baseline="0" dirty="0" smtClean="0"/>
              <a:t>tabelo in </a:t>
            </a:r>
            <a:r>
              <a:rPr lang="sl-SI" baseline="0" dirty="0" smtClean="0"/>
              <a:t>s tem določil polje</a:t>
            </a:r>
            <a:r>
              <a:rPr lang="sl-SI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V idealni</a:t>
            </a:r>
            <a:r>
              <a:rPr lang="sl-SI" baseline="0" dirty="0" smtClean="0"/>
              <a:t> legi sem pričakoval najboljše. V napaki se je nepričakovano pojavil četrti harmonik. Le ta je posledica tretjega harmonika v zajetem magneten </a:t>
            </a:r>
            <a:r>
              <a:rPr lang="sl-SI" baseline="0" dirty="0" smtClean="0"/>
              <a:t>polju. To je pač posledica magneta.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Vpliv statične ekscentričnosti je potrdil pričakovanja da</a:t>
            </a:r>
            <a:r>
              <a:rPr lang="sl-SI" baseline="0" dirty="0" smtClean="0"/>
              <a:t> napaka vsebuje drugi harmonik</a:t>
            </a:r>
            <a:r>
              <a:rPr lang="sl-SI" baseline="0" dirty="0" smtClean="0"/>
              <a:t>. Na pa tudi enosmerne kompoenete.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Zaradi </a:t>
            </a:r>
            <a:r>
              <a:rPr lang="sl-SI" dirty="0" smtClean="0"/>
              <a:t>diferencialnega</a:t>
            </a:r>
            <a:r>
              <a:rPr lang="sl-SI" baseline="0" dirty="0" smtClean="0"/>
              <a:t> merjenja </a:t>
            </a:r>
            <a:r>
              <a:rPr lang="sl-SI" baseline="0" dirty="0" smtClean="0"/>
              <a:t>se je v zajetih sincos signalih enosmerna </a:t>
            </a:r>
            <a:r>
              <a:rPr lang="sl-SI" baseline="0" dirty="0" smtClean="0"/>
              <a:t>komponeta odštela, </a:t>
            </a:r>
            <a:r>
              <a:rPr lang="sl-SI" baseline="0" dirty="0" smtClean="0"/>
              <a:t>zato napaka ni vsebovala prvega harmonika. V </a:t>
            </a:r>
            <a:r>
              <a:rPr lang="sl-SI" baseline="0" dirty="0" smtClean="0"/>
              <a:t>napaki </a:t>
            </a:r>
            <a:r>
              <a:rPr lang="sl-SI" baseline="0" dirty="0" smtClean="0"/>
              <a:t>pa se je zaradi izmika </a:t>
            </a:r>
            <a:r>
              <a:rPr lang="sl-SI" baseline="0" dirty="0" smtClean="0"/>
              <a:t>pojavila </a:t>
            </a:r>
            <a:r>
              <a:rPr lang="sl-SI" baseline="0" dirty="0" smtClean="0"/>
              <a:t>enosmerna </a:t>
            </a:r>
            <a:r>
              <a:rPr lang="sl-SI" baseline="0" dirty="0" smtClean="0"/>
              <a:t>komponeta </a:t>
            </a:r>
            <a:r>
              <a:rPr lang="sl-SI" baseline="0" dirty="0" smtClean="0"/>
              <a:t>saj je bila začetna točka iz kjer se je merilo polje </a:t>
            </a:r>
            <a:r>
              <a:rPr lang="sl-SI" baseline="0" dirty="0" smtClean="0"/>
              <a:t>spremenjena. </a:t>
            </a:r>
            <a:r>
              <a:rPr lang="sl-SI" baseline="0" dirty="0" smtClean="0"/>
              <a:t>Naj </a:t>
            </a:r>
            <a:r>
              <a:rPr lang="sl-SI" baseline="0" dirty="0" smtClean="0"/>
              <a:t>omenim, </a:t>
            </a:r>
            <a:r>
              <a:rPr lang="sl-SI" baseline="0" dirty="0" smtClean="0"/>
              <a:t>da se je signaloma sin in cos z ekscentričnostjo zmanjašala amplituda. Hallove sonde so namerč </a:t>
            </a:r>
            <a:r>
              <a:rPr lang="sl-SI" baseline="0" dirty="0" smtClean="0"/>
              <a:t>postavljene tako </a:t>
            </a:r>
            <a:r>
              <a:rPr lang="sl-SI" baseline="0" dirty="0" smtClean="0"/>
              <a:t>da zajamejo polje </a:t>
            </a:r>
            <a:r>
              <a:rPr lang="sl-SI" baseline="0" dirty="0" smtClean="0"/>
              <a:t>s čimboljšimi sin in cos signali 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RM44</a:t>
            </a:r>
            <a:r>
              <a:rPr lang="sl-SI" baseline="0" dirty="0" smtClean="0"/>
              <a:t> je dajalnik zasuka primeren za regulacijo elektromotorskih pogonov ali merjenje zasuka rotirajoče osi. Senzor se mora nahajati nad radialno polariziranim magnetom cilindrične oblike. Z detekcijo magnetnega </a:t>
            </a:r>
            <a:r>
              <a:rPr lang="sl-SI" baseline="0" dirty="0" smtClean="0"/>
              <a:t>polja,  </a:t>
            </a:r>
            <a:r>
              <a:rPr lang="sl-SI" baseline="0" dirty="0" smtClean="0"/>
              <a:t>senzor določi </a:t>
            </a:r>
            <a:r>
              <a:rPr lang="sl-SI" baseline="0" dirty="0" smtClean="0"/>
              <a:t>pozicijo</a:t>
            </a:r>
            <a:r>
              <a:rPr lang="sl-SI" baseline="0" dirty="0" smtClean="0"/>
              <a:t>. Oblika izhodnega signala je prilagodljiva glede na aplikacijo v kateri se uporablja.  Izhod je lahko sestavljen iz sinusnega in cosinusnega signala iz katerih lahko uporabnik nato izračuna pozicijo. Izhod je lahko v obliki inkrementalnih signalov, s katerimi se lahko določi smer in relativni zasuk osi. Izhod je možno pridobiti tudi v absolutni obliki preko komunikacije SSI</a:t>
            </a:r>
            <a:r>
              <a:rPr lang="sl-SI" baseline="0" dirty="0" smtClean="0"/>
              <a:t>.</a:t>
            </a:r>
            <a:endParaRPr lang="sl-SI" baseline="0" dirty="0" smtClean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76080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Simulacije</a:t>
            </a:r>
            <a:r>
              <a:rPr lang="en-US" dirty="0" smtClean="0"/>
              <a:t> so </a:t>
            </a:r>
            <a:r>
              <a:rPr lang="en-US" dirty="0" err="1" smtClean="0"/>
              <a:t>prikazale</a:t>
            </a:r>
            <a:r>
              <a:rPr lang="en-US" dirty="0" smtClean="0"/>
              <a:t> </a:t>
            </a:r>
            <a:r>
              <a:rPr lang="en-US" dirty="0" err="1" smtClean="0"/>
              <a:t>okvirne</a:t>
            </a:r>
            <a:r>
              <a:rPr lang="en-US" dirty="0" smtClean="0"/>
              <a:t> </a:t>
            </a:r>
            <a:r>
              <a:rPr lang="en-US" dirty="0" err="1" smtClean="0"/>
              <a:t>poteke</a:t>
            </a:r>
            <a:r>
              <a:rPr lang="en-US" dirty="0" smtClean="0"/>
              <a:t> </a:t>
            </a:r>
            <a:r>
              <a:rPr lang="sl-SI" dirty="0" smtClean="0"/>
              <a:t>sin </a:t>
            </a:r>
            <a:r>
              <a:rPr lang="en-US" dirty="0" smtClean="0"/>
              <a:t>in </a:t>
            </a:r>
            <a:r>
              <a:rPr lang="sl-SI" dirty="0" smtClean="0"/>
              <a:t>c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signalov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napake</a:t>
            </a:r>
            <a:r>
              <a:rPr lang="en-US" dirty="0" smtClean="0"/>
              <a:t> ob </a:t>
            </a:r>
            <a:r>
              <a:rPr lang="en-US" dirty="0" err="1" smtClean="0"/>
              <a:t>posamezni</a:t>
            </a:r>
            <a:r>
              <a:rPr lang="en-US" dirty="0" smtClean="0"/>
              <a:t> </a:t>
            </a:r>
            <a:r>
              <a:rPr lang="en-US" dirty="0" err="1" smtClean="0"/>
              <a:t>ekscentri</a:t>
            </a:r>
            <a:r>
              <a:rPr lang="sl-SI" dirty="0" smtClean="0"/>
              <a:t>č</a:t>
            </a:r>
            <a:r>
              <a:rPr lang="en-US" dirty="0" err="1" smtClean="0"/>
              <a:t>nosti</a:t>
            </a:r>
            <a:r>
              <a:rPr lang="en-US" dirty="0" smtClean="0"/>
              <a:t>.</a:t>
            </a:r>
            <a:endParaRPr lang="sl-SI" dirty="0" smtClean="0"/>
          </a:p>
          <a:p>
            <a:r>
              <a:rPr lang="sl-SI" dirty="0" smtClean="0"/>
              <a:t>Sledile so meritve napravi sestavljeni v LRTME.</a:t>
            </a:r>
            <a:r>
              <a:rPr lang="sl-SI" baseline="0" dirty="0" smtClean="0"/>
              <a:t> Naprav je bila sestavljena iz elektromotorskega </a:t>
            </a:r>
            <a:r>
              <a:rPr lang="sl-SI" baseline="0" dirty="0" smtClean="0"/>
              <a:t>pogona, </a:t>
            </a:r>
            <a:r>
              <a:rPr lang="sl-SI" baseline="0" dirty="0" smtClean="0"/>
              <a:t>ki je imel dodan vztrajnik za čimkonstantnejše  vrtenje. </a:t>
            </a:r>
            <a:r>
              <a:rPr lang="sl-SI" baseline="0" dirty="0" smtClean="0"/>
              <a:t>Referencni kot je bil merjen s optičnim enkoderjem.</a:t>
            </a:r>
            <a:endParaRPr lang="sl-SI" baseline="0" dirty="0" smtClean="0"/>
          </a:p>
          <a:p>
            <a:r>
              <a:rPr lang="sl-SI" baseline="0" dirty="0" smtClean="0"/>
              <a:t>Na koncu osi je bil montiran magnet ki se ga je lahko premikalo v eni prostorski osi. Za nastavljanje lokacije senzorja je bil RM44 pritrjen na merilno mizico.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738050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Senzor</a:t>
            </a:r>
            <a:r>
              <a:rPr lang="sl-SI" baseline="0" dirty="0" smtClean="0"/>
              <a:t> in magnet sta bila poljubno nastavljiva zato sem moral poiskati idealno lego. Z merilno urico sem opletnaje magneta čimbolj zmanjšal. Idealno lego senzorja je bilo treba nastaviti </a:t>
            </a:r>
            <a:r>
              <a:rPr lang="sl-SI" baseline="0" dirty="0" smtClean="0"/>
              <a:t>z </a:t>
            </a:r>
            <a:r>
              <a:rPr lang="sl-SI" baseline="0" dirty="0" smtClean="0"/>
              <a:t>merilno mizico. Za iskanje idelane lege sem si pomagal z opazovanjem </a:t>
            </a:r>
            <a:r>
              <a:rPr lang="sl-SI" baseline="0" dirty="0" smtClean="0"/>
              <a:t>signalov </a:t>
            </a:r>
            <a:r>
              <a:rPr lang="sl-SI" baseline="0" dirty="0" smtClean="0"/>
              <a:t>sin in cos. Iskal sem točko kjer sta bili </a:t>
            </a:r>
            <a:r>
              <a:rPr lang="sl-SI" baseline="0" dirty="0" smtClean="0"/>
              <a:t>čimbolj </a:t>
            </a:r>
            <a:r>
              <a:rPr lang="sl-SI" baseline="0" dirty="0" smtClean="0"/>
              <a:t>enaki </a:t>
            </a:r>
            <a:r>
              <a:rPr lang="sl-SI" baseline="0" dirty="0" smtClean="0"/>
              <a:t>amplitudi in </a:t>
            </a:r>
            <a:r>
              <a:rPr lang="sl-SI" baseline="0" dirty="0" smtClean="0"/>
              <a:t>signala zamaknjena za 90stopinj.</a:t>
            </a:r>
            <a:r>
              <a:rPr lang="sl-SI" dirty="0" smtClean="0"/>
              <a:t>  Nato</a:t>
            </a:r>
            <a:r>
              <a:rPr lang="sl-SI" baseline="0" dirty="0" smtClean="0"/>
              <a:t> sem opravil meritve.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0880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Napako</a:t>
            </a:r>
            <a:r>
              <a:rPr lang="sl-SI" baseline="0" dirty="0" smtClean="0"/>
              <a:t> ki sem jo pomeril pri simulacijah in meritvah sem razstavil na </a:t>
            </a:r>
            <a:r>
              <a:rPr lang="sl-SI" baseline="0" dirty="0" smtClean="0"/>
              <a:t>posamezne </a:t>
            </a:r>
            <a:r>
              <a:rPr lang="sl-SI" baseline="0" dirty="0" smtClean="0"/>
              <a:t>harmonike in opazoval njihov potek.  Na sliki so poteki amplitud v odvsinosti od statične ekscentričnosti.</a:t>
            </a:r>
          </a:p>
          <a:p>
            <a:r>
              <a:rPr lang="sl-SI" baseline="0" dirty="0" smtClean="0"/>
              <a:t>Prvi graf predstavlja poteke harmonikov napake ob aprokismiranem polju z ravnino in uporabi le dveh sond. Ta napaka je bila le </a:t>
            </a:r>
            <a:r>
              <a:rPr lang="sl-SI" baseline="0" dirty="0" smtClean="0"/>
              <a:t>približna </a:t>
            </a:r>
            <a:r>
              <a:rPr lang="sl-SI" baseline="0" dirty="0" smtClean="0"/>
              <a:t>ocena. Simulacije z realnim poljem so pokazale spreminjanje predvsem drugega hamronika, in vsebnosst 4 harmonika </a:t>
            </a:r>
            <a:r>
              <a:rPr lang="sl-SI" baseline="0" dirty="0" smtClean="0"/>
              <a:t>zaradi </a:t>
            </a:r>
            <a:r>
              <a:rPr lang="sl-SI" baseline="0" dirty="0" smtClean="0"/>
              <a:t>samega magneta. Meritve so potrdile spremembo le drugega harmonika, ostali pa so </a:t>
            </a:r>
            <a:r>
              <a:rPr lang="sl-SI" baseline="0" dirty="0" smtClean="0"/>
              <a:t>obdržali </a:t>
            </a:r>
            <a:r>
              <a:rPr lang="sl-SI" baseline="0" dirty="0" smtClean="0"/>
              <a:t>konsatantne vrednosti. 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8865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Rezultati</a:t>
            </a:r>
            <a:r>
              <a:rPr lang="sl-SI" baseline="0" dirty="0" smtClean="0"/>
              <a:t> dinamične ekscentričnosti so se bolj </a:t>
            </a:r>
            <a:r>
              <a:rPr lang="sl-SI" baseline="0" dirty="0" smtClean="0"/>
              <a:t>razlikovali</a:t>
            </a:r>
            <a:r>
              <a:rPr lang="sl-SI" baseline="0" dirty="0" smtClean="0"/>
              <a:t>. Simulacije z realnim poljem so </a:t>
            </a:r>
            <a:r>
              <a:rPr lang="sl-SI" baseline="0" dirty="0" smtClean="0"/>
              <a:t>predvidele spreminjanje enosmerne komponente. </a:t>
            </a:r>
            <a:r>
              <a:rPr lang="sl-SI" baseline="0" dirty="0" smtClean="0"/>
              <a:t>V meritvah se je leta spreminjala dosti hitreje</a:t>
            </a:r>
            <a:r>
              <a:rPr lang="sl-SI" baseline="0" dirty="0" smtClean="0"/>
              <a:t>.</a:t>
            </a:r>
          </a:p>
          <a:p>
            <a:r>
              <a:rPr lang="sl-SI" baseline="0" dirty="0" smtClean="0"/>
              <a:t>Senzor </a:t>
            </a:r>
            <a:r>
              <a:rPr lang="sl-SI" baseline="0" dirty="0" smtClean="0"/>
              <a:t>je bil zame še vedno black box </a:t>
            </a:r>
            <a:r>
              <a:rPr lang="sl-SI" baseline="0" dirty="0" smtClean="0"/>
              <a:t>saj ne poznam </a:t>
            </a:r>
            <a:r>
              <a:rPr lang="sl-SI" baseline="0" dirty="0" smtClean="0"/>
              <a:t>njegovega delovanja.  Simulacijski model je bil postavljen tudi zelo preprosto, zato se mi zdi da </a:t>
            </a:r>
            <a:r>
              <a:rPr lang="sl-SI" baseline="0" dirty="0" smtClean="0"/>
              <a:t>so rezultati primerni kompleksnosti </a:t>
            </a:r>
            <a:r>
              <a:rPr lang="sl-SI" baseline="0" dirty="0" smtClean="0"/>
              <a:t>simulacijskega modela.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41594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Klju</a:t>
            </a:r>
            <a:r>
              <a:rPr lang="sl-SI" dirty="0" smtClean="0"/>
              <a:t>č</a:t>
            </a:r>
            <a:r>
              <a:rPr lang="en-US" dirty="0" err="1" smtClean="0"/>
              <a:t>ni</a:t>
            </a:r>
            <a:r>
              <a:rPr lang="en-US" dirty="0" smtClean="0"/>
              <a:t> element </a:t>
            </a:r>
            <a:r>
              <a:rPr lang="en-US" dirty="0" err="1" smtClean="0"/>
              <a:t>senzorja</a:t>
            </a:r>
            <a:r>
              <a:rPr lang="en-US" dirty="0" smtClean="0"/>
              <a:t> je </a:t>
            </a:r>
            <a:r>
              <a:rPr lang="sl-SI" dirty="0" smtClean="0"/>
              <a:t>č</a:t>
            </a:r>
            <a:r>
              <a:rPr lang="en-US" dirty="0" err="1" smtClean="0"/>
              <a:t>ip</a:t>
            </a:r>
            <a:r>
              <a:rPr lang="en-US" dirty="0" smtClean="0"/>
              <a:t> AM256.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pravilno</a:t>
            </a:r>
            <a:r>
              <a:rPr lang="en-US" dirty="0" smtClean="0"/>
              <a:t> </a:t>
            </a:r>
            <a:r>
              <a:rPr lang="en-US" dirty="0" err="1" smtClean="0"/>
              <a:t>delovanje</a:t>
            </a:r>
            <a:r>
              <a:rPr lang="en-US" dirty="0" smtClean="0"/>
              <a:t>, se mora </a:t>
            </a:r>
            <a:r>
              <a:rPr lang="en-US" dirty="0" err="1" smtClean="0"/>
              <a:t>nahajati</a:t>
            </a:r>
            <a:r>
              <a:rPr lang="en-US" dirty="0" smtClean="0"/>
              <a:t> </a:t>
            </a:r>
            <a:r>
              <a:rPr lang="en-US" dirty="0" err="1" smtClean="0"/>
              <a:t>nad</a:t>
            </a:r>
            <a:r>
              <a:rPr lang="en-US" dirty="0" smtClean="0"/>
              <a:t> </a:t>
            </a:r>
            <a:r>
              <a:rPr lang="en-US" dirty="0" err="1" smtClean="0"/>
              <a:t>radialno</a:t>
            </a:r>
            <a:r>
              <a:rPr lang="en-US" dirty="0" smtClean="0"/>
              <a:t> </a:t>
            </a:r>
            <a:r>
              <a:rPr lang="en-US" dirty="0" err="1" smtClean="0"/>
              <a:t>polariziranim</a:t>
            </a:r>
            <a:r>
              <a:rPr lang="en-US" dirty="0" smtClean="0"/>
              <a:t> </a:t>
            </a:r>
            <a:r>
              <a:rPr lang="en-US" dirty="0" err="1" smtClean="0"/>
              <a:t>cilindri</a:t>
            </a:r>
            <a:r>
              <a:rPr lang="sl-SI" dirty="0" smtClean="0"/>
              <a:t>č</a:t>
            </a:r>
            <a:r>
              <a:rPr lang="en-US" dirty="0" err="1" smtClean="0"/>
              <a:t>nim</a:t>
            </a:r>
            <a:r>
              <a:rPr lang="en-US" dirty="0" smtClean="0"/>
              <a:t> </a:t>
            </a:r>
            <a:r>
              <a:rPr lang="en-US" dirty="0" err="1" smtClean="0"/>
              <a:t>magnetom</a:t>
            </a:r>
            <a:r>
              <a:rPr lang="sl-SI" dirty="0" smtClean="0"/>
              <a:t>. </a:t>
            </a:r>
            <a:r>
              <a:rPr lang="it-IT" dirty="0" smtClean="0"/>
              <a:t>Na siliciju </a:t>
            </a:r>
            <a:r>
              <a:rPr lang="sl-SI" dirty="0" smtClean="0"/>
              <a:t>čipa </a:t>
            </a:r>
            <a:r>
              <a:rPr lang="it-IT" dirty="0" smtClean="0"/>
              <a:t>so razporejene Hallove sonde za meritev Z-komponente gostote magnetnega polja.</a:t>
            </a:r>
            <a:r>
              <a:rPr lang="sl-SI" dirty="0" smtClean="0"/>
              <a:t> Na sosednji sliki vidimo</a:t>
            </a:r>
            <a:r>
              <a:rPr lang="sl-SI" baseline="0" dirty="0" smtClean="0"/>
              <a:t> obliko z komponente magnetnega polja. S postavitvijo hallovih sond na krožnico s </a:t>
            </a:r>
            <a:r>
              <a:rPr lang="sl-SI" baseline="0" dirty="0" smtClean="0"/>
              <a:t>primernim </a:t>
            </a:r>
            <a:r>
              <a:rPr lang="sl-SI" baseline="0" dirty="0" smtClean="0"/>
              <a:t>radijem in primerno oddaljenostjo od magneta se pomeri signala v obliki sinusa in cosinusa.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418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S hallovih sond se dobi sin in cos ki se ju </a:t>
            </a:r>
            <a:r>
              <a:rPr lang="sl-SI" baseline="0" dirty="0" smtClean="0"/>
              <a:t>znotraj </a:t>
            </a:r>
            <a:r>
              <a:rPr lang="sl-SI" baseline="0" dirty="0" smtClean="0"/>
              <a:t>čipa </a:t>
            </a:r>
            <a:r>
              <a:rPr lang="sl-SI" baseline="0" dirty="0" smtClean="0"/>
              <a:t>še </a:t>
            </a:r>
            <a:r>
              <a:rPr lang="sl-SI" baseline="0" dirty="0" smtClean="0"/>
              <a:t>matematično obdela. V </a:t>
            </a:r>
            <a:r>
              <a:rPr lang="sl-SI" baseline="0" dirty="0" smtClean="0"/>
              <a:t>primeru </a:t>
            </a:r>
            <a:r>
              <a:rPr lang="sl-SI" baseline="0" dirty="0" smtClean="0"/>
              <a:t>da je izhod enkoderja položaj zasuka, se z interpolatorjem izračuna kot zasuka.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275831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l-SI" dirty="0" smtClean="0"/>
              <a:t>Svoj simulacijski model sem </a:t>
            </a:r>
            <a:r>
              <a:rPr lang="sl-SI" dirty="0" smtClean="0"/>
              <a:t>sestavil </a:t>
            </a:r>
            <a:r>
              <a:rPr lang="sl-SI" dirty="0" smtClean="0"/>
              <a:t>na sledeč način. Po</a:t>
            </a:r>
            <a:r>
              <a:rPr lang="sl-SI" baseline="0" dirty="0" smtClean="0"/>
              <a:t> krožnici sem </a:t>
            </a:r>
            <a:r>
              <a:rPr lang="sl-SI" baseline="0" dirty="0" smtClean="0"/>
              <a:t>enakomerno </a:t>
            </a:r>
            <a:r>
              <a:rPr lang="sl-SI" baseline="0" dirty="0" smtClean="0"/>
              <a:t>razporedil 4 hallove sonde s katerimi sem meril vrenosti polja. Magnetno polje sem odčitaval diferencialno.  Iz diferencialnega odčitavanja sem dobil direktno signal sinusne in kosinusne oblike, ki sem ju vstavil v funkcijo atan2 ki </a:t>
            </a:r>
            <a:r>
              <a:rPr lang="sl-SI" baseline="0" dirty="0" smtClean="0"/>
              <a:t>je </a:t>
            </a:r>
            <a:r>
              <a:rPr lang="sl-SI" baseline="0" dirty="0" smtClean="0"/>
              <a:t>izračunala kot.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93561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V naslovu sta se nahajala dva zanimiva </a:t>
            </a:r>
            <a:r>
              <a:rPr lang="sl-SI" dirty="0" smtClean="0"/>
              <a:t>pojma, </a:t>
            </a:r>
            <a:r>
              <a:rPr lang="sl-SI" dirty="0" smtClean="0"/>
              <a:t>statična in dinamična ekscentričnost. Ta dva iztraza sta bila uporabljana</a:t>
            </a:r>
            <a:r>
              <a:rPr lang="sl-SI" baseline="0" dirty="0" smtClean="0"/>
              <a:t> za opis nepravilne montaže </a:t>
            </a:r>
            <a:r>
              <a:rPr lang="sl-SI" baseline="0" dirty="0" smtClean="0"/>
              <a:t>senorzkega </a:t>
            </a:r>
            <a:r>
              <a:rPr lang="sl-SI" baseline="0" dirty="0" smtClean="0"/>
              <a:t>sestava. Zato si najprej poglejmo kakšna je pravilna montaža</a:t>
            </a:r>
            <a:r>
              <a:rPr lang="sl-SI" baseline="0" dirty="0" smtClean="0"/>
              <a:t>.</a:t>
            </a:r>
            <a:endParaRPr lang="sl-SI" dirty="0" smtClean="0"/>
          </a:p>
          <a:p>
            <a:r>
              <a:rPr lang="sl-SI" dirty="0" smtClean="0"/>
              <a:t>Idealna</a:t>
            </a:r>
            <a:r>
              <a:rPr lang="sl-SI" baseline="0" dirty="0" smtClean="0"/>
              <a:t> lega </a:t>
            </a:r>
            <a:r>
              <a:rPr lang="sl-SI" dirty="0" smtClean="0"/>
              <a:t>je </a:t>
            </a:r>
            <a:r>
              <a:rPr lang="sl-SI" dirty="0" smtClean="0"/>
              <a:t>ko</a:t>
            </a:r>
            <a:r>
              <a:rPr lang="sl-SI" baseline="0" dirty="0" smtClean="0"/>
              <a:t> </a:t>
            </a:r>
            <a:r>
              <a:rPr lang="sl-SI" baseline="0" dirty="0" smtClean="0"/>
              <a:t>so </a:t>
            </a:r>
            <a:r>
              <a:rPr lang="sl-SI" baseline="0" dirty="0" smtClean="0"/>
              <a:t>poravnani </a:t>
            </a:r>
            <a:r>
              <a:rPr lang="sl-SI" baseline="0" dirty="0" smtClean="0"/>
              <a:t>os vrtenja, središče magneta in središče krožnice </a:t>
            </a:r>
            <a:r>
              <a:rPr lang="sl-SI" baseline="0" dirty="0" smtClean="0"/>
              <a:t>po kateri so razporejene Hallove </a:t>
            </a:r>
            <a:r>
              <a:rPr lang="sl-SI" baseline="0" dirty="0" smtClean="0"/>
              <a:t>sonde.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Statična ekscentričnost opiše nepravilno </a:t>
            </a:r>
            <a:r>
              <a:rPr lang="sl-SI" dirty="0" smtClean="0"/>
              <a:t>montažo, </a:t>
            </a:r>
            <a:r>
              <a:rPr lang="sl-SI" dirty="0" smtClean="0"/>
              <a:t>ko senzor</a:t>
            </a:r>
            <a:r>
              <a:rPr lang="sl-SI" baseline="0" dirty="0" smtClean="0"/>
              <a:t> ni poravnan z osjo vrtenja.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Dinamična </a:t>
            </a:r>
            <a:r>
              <a:rPr lang="sl-SI" dirty="0" smtClean="0"/>
              <a:t>ekscentričnost opisuje izmik magneta iz osi vrtenja.</a:t>
            </a:r>
            <a:r>
              <a:rPr lang="sl-SI" baseline="0" dirty="0" smtClean="0"/>
              <a:t> To </a:t>
            </a:r>
            <a:r>
              <a:rPr lang="sl-SI" baseline="0" dirty="0" smtClean="0"/>
              <a:t>je ubistvu oplet </a:t>
            </a:r>
            <a:r>
              <a:rPr lang="sl-SI" baseline="0" dirty="0" smtClean="0"/>
              <a:t>magneta ki se nahaja na rotirajoči osi. Središče magneta tekom opleta opiše krožnico okoli osi vrtenja.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l-SI" dirty="0" smtClean="0"/>
              <a:t>Za</a:t>
            </a:r>
            <a:r>
              <a:rPr lang="sl-SI" baseline="0" dirty="0" smtClean="0"/>
              <a:t> hitro aproksimacijo </a:t>
            </a:r>
            <a:r>
              <a:rPr lang="sl-SI" baseline="0" dirty="0" smtClean="0"/>
              <a:t>sem </a:t>
            </a:r>
            <a:r>
              <a:rPr lang="sl-SI" baseline="0" dirty="0" smtClean="0"/>
              <a:t>magnetno polje v središču magneta aproksimiral z ravnino. Z diferencialni </a:t>
            </a:r>
            <a:r>
              <a:rPr lang="sl-SI" baseline="0" dirty="0" smtClean="0"/>
              <a:t>merjenjem </a:t>
            </a:r>
            <a:r>
              <a:rPr lang="sl-SI" baseline="0" dirty="0" smtClean="0"/>
              <a:t>magnetnega polja se je vpliv </a:t>
            </a:r>
            <a:r>
              <a:rPr lang="sl-SI" baseline="0" dirty="0" smtClean="0"/>
              <a:t>statične in dinamične ekscentričnosti izničil</a:t>
            </a:r>
            <a:r>
              <a:rPr lang="sl-SI" baseline="0" dirty="0" smtClean="0"/>
              <a:t>. Model sem zato poenostavil le na dve soni in opazoval kakšno polje </a:t>
            </a:r>
            <a:r>
              <a:rPr lang="sl-SI" baseline="0" dirty="0" smtClean="0"/>
              <a:t>zajameti sondi.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303960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255217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314331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351661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361867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192289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410988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181324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271551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244736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 dirty="0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153970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5EEB2-BC8C-4A40-B415-B7FD977EFEDA}" type="datetimeFigureOut">
              <a:rPr lang="sl-SI" smtClean="0"/>
              <a:pPr/>
              <a:t>20.12.2018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4347-9EFE-4E43-A10E-401789FD148F}" type="slidenum">
              <a:rPr lang="sl-SI" smtClean="0"/>
              <a:pPr/>
              <a:t>‹#›</a:t>
            </a:fld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370701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71019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sl-SI" dirty="0" smtClean="0"/>
              <a:t>Vpliv statične in dinamične ekscentričnosti magnetnega senzorja RM44 na napako v signalu kota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4097791"/>
            <a:ext cx="9144000" cy="1655762"/>
          </a:xfrm>
        </p:spPr>
        <p:txBody>
          <a:bodyPr/>
          <a:lstStyle/>
          <a:p>
            <a:pPr algn="r"/>
            <a:r>
              <a:rPr lang="sl-SI" dirty="0" smtClean="0"/>
              <a:t>Mitja Alič</a:t>
            </a:r>
          </a:p>
          <a:p>
            <a:pPr algn="r"/>
            <a:r>
              <a:rPr lang="sl-SI" dirty="0" smtClean="0"/>
              <a:t>Ljubljana, 2018</a:t>
            </a:r>
            <a:endParaRPr lang="sl-SI" dirty="0"/>
          </a:p>
        </p:txBody>
      </p:sp>
    </p:spTree>
    <p:extLst>
      <p:ext uri="{BB962C8B-B14F-4D97-AF65-F5344CB8AC3E}">
        <p14:creationId xmlns="" xmlns:p14="http://schemas.microsoft.com/office/powerpoint/2010/main" val="38831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Idealna lega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60" y="1825625"/>
            <a:ext cx="5787279" cy="4351338"/>
          </a:xfrm>
        </p:spPr>
      </p:pic>
    </p:spTree>
    <p:extLst>
      <p:ext uri="{BB962C8B-B14F-4D97-AF65-F5344CB8AC3E}">
        <p14:creationId xmlns="" xmlns:p14="http://schemas.microsoft.com/office/powerpoint/2010/main" val="36180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Vpliv statične ekscentričnosti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60" y="1825625"/>
            <a:ext cx="5787279" cy="4351338"/>
          </a:xfrm>
        </p:spPr>
      </p:pic>
    </p:spTree>
    <p:extLst>
      <p:ext uri="{BB962C8B-B14F-4D97-AF65-F5344CB8AC3E}">
        <p14:creationId xmlns="" xmlns:p14="http://schemas.microsoft.com/office/powerpoint/2010/main" val="34237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Vpliv dinamične ekscentričnosti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60" y="1825625"/>
            <a:ext cx="5787279" cy="4351338"/>
          </a:xfrm>
        </p:spPr>
      </p:pic>
    </p:spTree>
    <p:extLst>
      <p:ext uri="{BB962C8B-B14F-4D97-AF65-F5344CB8AC3E}">
        <p14:creationId xmlns="" xmlns:p14="http://schemas.microsoft.com/office/powerpoint/2010/main" val="18465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Napaka izhoda atan2 funkcije</a:t>
            </a:r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 smtClean="0"/>
              <a:t>Dodaj napako statične ekscentričnosti v neskončnost</a:t>
            </a:r>
          </a:p>
          <a:p>
            <a:r>
              <a:rPr lang="sl-SI" dirty="0" smtClean="0"/>
              <a:t>45- 180/pi sum 1/n sin (2n theta)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4848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Vpliv </a:t>
            </a:r>
            <a:r>
              <a:rPr lang="sl-SI" dirty="0" smtClean="0"/>
              <a:t>spremembe amplitud in faze vhodnih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07" y="2506662"/>
            <a:ext cx="8296493" cy="4351338"/>
          </a:xfr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0" y="1690688"/>
            <a:ext cx="3921960" cy="29414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465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Vpliv enosmernih komponent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36" y="2506662"/>
            <a:ext cx="8675564" cy="4351338"/>
          </a:xfr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0688"/>
            <a:ext cx="4120180" cy="30978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0328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600" y="-1053279"/>
            <a:ext cx="7429500" cy="9110427"/>
          </a:xfr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Simulacije z realnim </a:t>
            </a:r>
            <a:r>
              <a:rPr lang="sl-SI" dirty="0" smtClean="0"/>
              <a:t>poljem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9775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Idealna lega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="" xmlns:p14="http://schemas.microsoft.com/office/powerpoint/2010/main" val="341158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Statična </a:t>
            </a:r>
            <a:r>
              <a:rPr lang="sl-SI" dirty="0"/>
              <a:t>ekscentričnost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60" y="1825625"/>
            <a:ext cx="5787279" cy="4351338"/>
          </a:xfrm>
        </p:spPr>
      </p:pic>
    </p:spTree>
    <p:extLst>
      <p:ext uri="{BB962C8B-B14F-4D97-AF65-F5344CB8AC3E}">
        <p14:creationId xmlns="" xmlns:p14="http://schemas.microsoft.com/office/powerpoint/2010/main" val="371457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Dinamična ekscentričnost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60" y="1825625"/>
            <a:ext cx="5787279" cy="4351338"/>
          </a:xfrm>
        </p:spPr>
      </p:pic>
    </p:spTree>
    <p:extLst>
      <p:ext uri="{BB962C8B-B14F-4D97-AF65-F5344CB8AC3E}">
        <p14:creationId xmlns="" xmlns:p14="http://schemas.microsoft.com/office/powerpoint/2010/main" val="59729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RM44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199" y="1825625"/>
            <a:ext cx="4935583" cy="4351338"/>
          </a:xfrm>
        </p:spPr>
        <p:txBody>
          <a:bodyPr/>
          <a:lstStyle/>
          <a:p>
            <a:r>
              <a:rPr lang="en-US" dirty="0" err="1" smtClean="0"/>
              <a:t>Magnetni</a:t>
            </a:r>
            <a:r>
              <a:rPr lang="en-US" dirty="0" smtClean="0"/>
              <a:t> </a:t>
            </a:r>
            <a:r>
              <a:rPr lang="en-US" dirty="0" err="1" smtClean="0"/>
              <a:t>dajalnik</a:t>
            </a:r>
            <a:r>
              <a:rPr lang="en-US" dirty="0" smtClean="0"/>
              <a:t> </a:t>
            </a:r>
            <a:r>
              <a:rPr lang="en-US" dirty="0" err="1" smtClean="0"/>
              <a:t>zasuka</a:t>
            </a:r>
            <a:endParaRPr lang="en-US" dirty="0" smtClean="0"/>
          </a:p>
          <a:p>
            <a:r>
              <a:rPr lang="en-US" dirty="0" err="1" smtClean="0"/>
              <a:t>Komunikacija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Analogni</a:t>
            </a:r>
            <a:r>
              <a:rPr lang="en-US" dirty="0" smtClean="0"/>
              <a:t> </a:t>
            </a:r>
            <a:r>
              <a:rPr lang="en-US" dirty="0" err="1" smtClean="0"/>
              <a:t>izhod</a:t>
            </a:r>
            <a:r>
              <a:rPr lang="en-US" dirty="0" smtClean="0"/>
              <a:t> sin/cos</a:t>
            </a:r>
          </a:p>
          <a:p>
            <a:pPr lvl="1"/>
            <a:r>
              <a:rPr lang="en-US" dirty="0" err="1" smtClean="0"/>
              <a:t>Inkrementalni</a:t>
            </a:r>
            <a:endParaRPr lang="en-US" dirty="0" smtClean="0"/>
          </a:p>
          <a:p>
            <a:pPr lvl="1"/>
            <a:r>
              <a:rPr lang="en-US" dirty="0" smtClean="0"/>
              <a:t>SSI</a:t>
            </a:r>
          </a:p>
        </p:txBody>
      </p:sp>
      <p:pic>
        <p:nvPicPr>
          <p:cNvPr id="9" name="Slika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68" y="1690688"/>
            <a:ext cx="7299632" cy="47940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649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Meritve</a:t>
            </a:r>
            <a:endParaRPr lang="sl-SI" dirty="0"/>
          </a:p>
        </p:txBody>
      </p:sp>
      <p:sp>
        <p:nvSpPr>
          <p:cNvPr id="7" name="Označba mesta vsebine 6"/>
          <p:cNvSpPr>
            <a:spLocks noGrp="1"/>
          </p:cNvSpPr>
          <p:nvPr>
            <p:ph sz="half" idx="2"/>
          </p:nvPr>
        </p:nvSpPr>
        <p:spPr>
          <a:xfrm>
            <a:off x="616528" y="1652734"/>
            <a:ext cx="2708563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Označba mesta vsebine 9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</p:spPr>
      </p:pic>
    </p:spTree>
    <p:extLst>
      <p:ext uri="{BB962C8B-B14F-4D97-AF65-F5344CB8AC3E}">
        <p14:creationId xmlns="" xmlns:p14="http://schemas.microsoft.com/office/powerpoint/2010/main" val="48606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Iskanje idealne lege</a:t>
            </a:r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Z:\Home\Magistrsko_delo\Diploma_Latex_v2\Slike\HTIMS6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1004" y="179916"/>
            <a:ext cx="4768396" cy="63578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1360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Rezultati statične ekscentričnosti</a:t>
            </a:r>
            <a:endParaRPr lang="sl-SI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1" y="1357749"/>
            <a:ext cx="10814917" cy="5486400"/>
          </a:xfrm>
        </p:spPr>
      </p:pic>
    </p:spTree>
    <p:extLst>
      <p:ext uri="{BB962C8B-B14F-4D97-AF65-F5344CB8AC3E}">
        <p14:creationId xmlns="" xmlns:p14="http://schemas.microsoft.com/office/powerpoint/2010/main" val="36366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Rezultati dinamične ekscentričnosti</a:t>
            </a:r>
            <a:endParaRPr lang="sl-SI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1" y="1243381"/>
            <a:ext cx="11042078" cy="5601638"/>
          </a:xfrm>
        </p:spPr>
      </p:pic>
    </p:spTree>
    <p:extLst>
      <p:ext uri="{BB962C8B-B14F-4D97-AF65-F5344CB8AC3E}">
        <p14:creationId xmlns="" xmlns:p14="http://schemas.microsoft.com/office/powerpoint/2010/main" val="139648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sl-SI" dirty="0" smtClean="0"/>
              <a:t>Hvala za pozornost.</a:t>
            </a:r>
            <a:br>
              <a:rPr lang="sl-SI" dirty="0" smtClean="0"/>
            </a:br>
            <a:r>
              <a:rPr lang="sl-SI" dirty="0" smtClean="0"/>
              <a:t>Vprašanja?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6611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RM44</a:t>
            </a:r>
            <a:r>
              <a:rPr lang="sl-SI" dirty="0" smtClean="0"/>
              <a:t> – AM256</a:t>
            </a:r>
            <a:endParaRPr lang="sl-SI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5812"/>
            <a:ext cx="5011081" cy="3616543"/>
          </a:xfr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584" y="0"/>
            <a:ext cx="5592661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212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RM44</a:t>
            </a:r>
            <a:r>
              <a:rPr lang="sl-SI" dirty="0" smtClean="0"/>
              <a:t> – AM256</a:t>
            </a:r>
            <a:endParaRPr lang="sl-SI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Z:\Home\Magistrsko_delo\Presentacija\slike\BxB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7472" y="1325360"/>
            <a:ext cx="7223702" cy="4946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68300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Simulacijski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825625"/>
            <a:ext cx="3470564" cy="4351338"/>
          </a:xfrm>
        </p:spPr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Hallove</a:t>
            </a:r>
            <a:r>
              <a:rPr lang="en-US" dirty="0" smtClean="0"/>
              <a:t> </a:t>
            </a:r>
            <a:r>
              <a:rPr lang="en-US" dirty="0" err="1" smtClean="0"/>
              <a:t>sonde</a:t>
            </a:r>
            <a:endParaRPr lang="en-US" dirty="0" smtClean="0"/>
          </a:p>
          <a:p>
            <a:r>
              <a:rPr lang="en-US" dirty="0" err="1" smtClean="0"/>
              <a:t>Diferencialno</a:t>
            </a:r>
            <a:r>
              <a:rPr lang="en-US" dirty="0" smtClean="0"/>
              <a:t> od</a:t>
            </a:r>
            <a:r>
              <a:rPr lang="sl-SI" dirty="0"/>
              <a:t>č</a:t>
            </a:r>
            <a:r>
              <a:rPr lang="en-US" dirty="0" err="1" smtClean="0"/>
              <a:t>itavanje</a:t>
            </a:r>
            <a:endParaRPr lang="sl-SI" dirty="0" smtClean="0"/>
          </a:p>
          <a:p>
            <a:r>
              <a:rPr lang="sl-SI" dirty="0" smtClean="0"/>
              <a:t>Izračun kota s funkcijo atan2</a:t>
            </a:r>
            <a:endParaRPr lang="en-US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2" y="601"/>
            <a:ext cx="5070764" cy="71666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5998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Z:\Home\Magistrsko_delo\Presentacija\slike\ide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6609" y="595513"/>
            <a:ext cx="7731991" cy="538633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45627" cy="1325563"/>
          </a:xfrm>
        </p:spPr>
        <p:txBody>
          <a:bodyPr/>
          <a:lstStyle/>
          <a:p>
            <a:r>
              <a:rPr lang="sl-SI" dirty="0" smtClean="0"/>
              <a:t>Definicija idealne lege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315691" cy="1325563"/>
          </a:xfrm>
        </p:spPr>
        <p:txBody>
          <a:bodyPr>
            <a:normAutofit/>
          </a:bodyPr>
          <a:lstStyle/>
          <a:p>
            <a:r>
              <a:rPr lang="sl-SI" dirty="0" smtClean="0"/>
              <a:t>Definicija statične ekscentričnosti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93673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Z:\Home\Magistrsko_delo\Presentacija\slike\st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1819" y="0"/>
            <a:ext cx="6640181" cy="65878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92336" cy="4351338"/>
          </a:xfrm>
        </p:spPr>
        <p:txBody>
          <a:bodyPr/>
          <a:lstStyle/>
          <a:p>
            <a:r>
              <a:rPr lang="sl-SI" dirty="0" smtClean="0"/>
              <a:t>Izmik magneta iz osi vrtenja</a:t>
            </a:r>
          </a:p>
          <a:p>
            <a:r>
              <a:rPr lang="sl-SI" dirty="0" smtClean="0"/>
              <a:t>Središče magneta ob vrtenju opiše krožnico</a:t>
            </a:r>
            <a:endParaRPr lang="en-US" dirty="0"/>
          </a:p>
        </p:txBody>
      </p:sp>
      <p:pic>
        <p:nvPicPr>
          <p:cNvPr id="5" name="Picture 2" descr="Z:\Home\Magistrsko_delo\Presentacija\slike\dinam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6954" y="648423"/>
            <a:ext cx="6276955" cy="604332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679373" cy="1325563"/>
          </a:xfrm>
        </p:spPr>
        <p:txBody>
          <a:bodyPr>
            <a:normAutofit fontScale="90000"/>
          </a:bodyPr>
          <a:lstStyle/>
          <a:p>
            <a:r>
              <a:rPr lang="sl-SI" dirty="0" smtClean="0"/>
              <a:t>Definicija dinamične ekscentričnosti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značba mesta vsebine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108" y="1093424"/>
            <a:ext cx="6005945" cy="7364791"/>
          </a:xfrm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Linearni model</a:t>
            </a:r>
            <a:endParaRPr lang="en-US" dirty="0"/>
          </a:p>
        </p:txBody>
      </p:sp>
      <p:pic>
        <p:nvPicPr>
          <p:cNvPr id="7" name="Slika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8466"/>
            <a:ext cx="4748601" cy="3570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0100" y="1652155"/>
            <a:ext cx="33043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sl-SI" sz="2800" dirty="0" smtClean="0"/>
              <a:t> Aprokismirano polje z  ravnino</a:t>
            </a:r>
          </a:p>
          <a:p>
            <a:pPr>
              <a:buFont typeface="Arial" pitchFamily="34" charset="0"/>
              <a:buChar char="•"/>
            </a:pPr>
            <a:r>
              <a:rPr lang="sl-SI" sz="2800" dirty="0" smtClean="0"/>
              <a:t>Bz = x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</p:txBody>
      </p:sp>
    </p:spTree>
    <p:extLst>
      <p:ext uri="{BB962C8B-B14F-4D97-AF65-F5344CB8AC3E}">
        <p14:creationId xmlns="" xmlns:p14="http://schemas.microsoft.com/office/powerpoint/2010/main" val="221733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1345</Words>
  <Application>Microsoft Office PowerPoint</Application>
  <PresentationFormat>Custom</PresentationFormat>
  <Paragraphs>92</Paragraphs>
  <Slides>24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Officeova tema</vt:lpstr>
      <vt:lpstr>Vpliv statične in dinamične ekscentričnosti magnetnega senzorja RM44 na napako v signalu kota</vt:lpstr>
      <vt:lpstr>RM44</vt:lpstr>
      <vt:lpstr>RM44 – AM256</vt:lpstr>
      <vt:lpstr>RM44 – AM256</vt:lpstr>
      <vt:lpstr>Simulacijski model</vt:lpstr>
      <vt:lpstr>Definicija idealne lege</vt:lpstr>
      <vt:lpstr>Definicija statične ekscentričnosti</vt:lpstr>
      <vt:lpstr>Definicija dinamične ekscentričnosti</vt:lpstr>
      <vt:lpstr>Linearni model</vt:lpstr>
      <vt:lpstr>Idealna lega</vt:lpstr>
      <vt:lpstr>Vpliv statične ekscentričnosti</vt:lpstr>
      <vt:lpstr>Vpliv dinamične ekscentričnosti</vt:lpstr>
      <vt:lpstr>Napaka izhoda atan2 funkcije</vt:lpstr>
      <vt:lpstr>Vpliv spremembe amplitud in faze vhodnih</vt:lpstr>
      <vt:lpstr>Vpliv enosmernih komponent</vt:lpstr>
      <vt:lpstr>Simulacije z realnim poljem</vt:lpstr>
      <vt:lpstr>Idealna lega</vt:lpstr>
      <vt:lpstr>Statična ekscentričnost</vt:lpstr>
      <vt:lpstr>Dinamična ekscentričnost</vt:lpstr>
      <vt:lpstr>Meritve</vt:lpstr>
      <vt:lpstr>Iskanje idealne lege</vt:lpstr>
      <vt:lpstr>Rezultati statične ekscentričnosti</vt:lpstr>
      <vt:lpstr>Rezultati dinamične ekscentričnosti</vt:lpstr>
      <vt:lpstr>Hvala za pozornost. Vprašanja?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Vpliv statične in dinamične ekscentričnosti magnetnega senzorja RM44 na napako v signalu kota</dc:title>
  <dc:creator>mitja</dc:creator>
  <cp:lastModifiedBy>alic</cp:lastModifiedBy>
  <cp:revision>49</cp:revision>
  <dcterms:created xsi:type="dcterms:W3CDTF">2018-10-01T15:59:57Z</dcterms:created>
  <dcterms:modified xsi:type="dcterms:W3CDTF">2018-12-20T13:01:42Z</dcterms:modified>
</cp:coreProperties>
</file>